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8" r:id="rId1"/>
  </p:sldMasterIdLst>
  <p:sldIdLst>
    <p:sldId id="258" r:id="rId2"/>
    <p:sldId id="260" r:id="rId3"/>
    <p:sldId id="261" r:id="rId4"/>
    <p:sldId id="262" r:id="rId5"/>
    <p:sldId id="256" r:id="rId6"/>
    <p:sldId id="257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1" autoAdjust="0"/>
  </p:normalViewPr>
  <p:slideViewPr>
    <p:cSldViewPr snapToGrid="0">
      <p:cViewPr>
        <p:scale>
          <a:sx n="75" d="100"/>
          <a:sy n="75" d="100"/>
        </p:scale>
        <p:origin x="-3384" y="-12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5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73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59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25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1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35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416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234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95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3144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10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490B-7F5C-4E63-A802-128DC49DBA54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45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A210081-E5B6-AEE6-C572-CD271979B5B2}"/>
              </a:ext>
            </a:extLst>
          </p:cNvPr>
          <p:cNvSpPr txBox="1"/>
          <p:nvPr/>
        </p:nvSpPr>
        <p:spPr>
          <a:xfrm>
            <a:off x="219456" y="231648"/>
            <a:ext cx="5986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[1] </a:t>
            </a:r>
            <a:r>
              <a:rPr lang="ko-KR" altLang="en-US" sz="24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종합소득세 신고 안내문 조회하기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B06DCB6E-584C-3BC8-54BD-9A895F0D5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532"/>
            <a:ext cx="6858000" cy="2370471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F8640CD4-6902-8940-A4AD-CA5DBEFF0E42}"/>
              </a:ext>
            </a:extLst>
          </p:cNvPr>
          <p:cNvSpPr/>
          <p:nvPr/>
        </p:nvSpPr>
        <p:spPr>
          <a:xfrm>
            <a:off x="2167128" y="1682245"/>
            <a:ext cx="624840" cy="4191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0B697161-1708-EA99-ADEB-D28157AA8C67}"/>
              </a:ext>
            </a:extLst>
          </p:cNvPr>
          <p:cNvSpPr/>
          <p:nvPr/>
        </p:nvSpPr>
        <p:spPr>
          <a:xfrm>
            <a:off x="5233416" y="2614933"/>
            <a:ext cx="1045464" cy="28676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600D4A0-F6D1-397D-992F-459FECEAFD3E}"/>
              </a:ext>
            </a:extLst>
          </p:cNvPr>
          <p:cNvSpPr txBox="1"/>
          <p:nvPr/>
        </p:nvSpPr>
        <p:spPr>
          <a:xfrm>
            <a:off x="1787720" y="1326106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04F520A-9E3B-D2B1-820F-41D646B00654}"/>
              </a:ext>
            </a:extLst>
          </p:cNvPr>
          <p:cNvSpPr txBox="1"/>
          <p:nvPr/>
        </p:nvSpPr>
        <p:spPr>
          <a:xfrm>
            <a:off x="4817432" y="2223610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89D0C9A-53AB-E177-69BC-0A366B0670F5}"/>
              </a:ext>
            </a:extLst>
          </p:cNvPr>
          <p:cNvSpPr txBox="1"/>
          <p:nvPr/>
        </p:nvSpPr>
        <p:spPr>
          <a:xfrm>
            <a:off x="140208" y="3469834"/>
            <a:ext cx="530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세금신고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 - 『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신고도움 서비스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클릭</a:t>
            </a:r>
            <a:endParaRPr lang="ko-KR" altLang="en-US" b="1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42FD31F9-CAAD-3A03-4FCF-D816CF580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2999"/>
            <a:ext cx="6858000" cy="2709609"/>
          </a:xfrm>
          <a:prstGeom prst="rect">
            <a:avLst/>
          </a:prstGeom>
        </p:spPr>
      </p:pic>
      <p:sp>
        <p:nvSpPr>
          <p:cNvPr id="27" name="화살표: 아래쪽 26">
            <a:extLst>
              <a:ext uri="{FF2B5EF4-FFF2-40B4-BE49-F238E27FC236}">
                <a16:creationId xmlns:a16="http://schemas.microsoft.com/office/drawing/2014/main" xmlns="" id="{F6D9DF74-214A-0D88-8799-45B93E7D698A}"/>
              </a:ext>
            </a:extLst>
          </p:cNvPr>
          <p:cNvSpPr/>
          <p:nvPr/>
        </p:nvSpPr>
        <p:spPr>
          <a:xfrm>
            <a:off x="3313353" y="4294091"/>
            <a:ext cx="115647" cy="20398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15A03179-4F64-47E1-FAC6-EB77CEDB90F7}"/>
              </a:ext>
            </a:extLst>
          </p:cNvPr>
          <p:cNvSpPr/>
          <p:nvPr/>
        </p:nvSpPr>
        <p:spPr>
          <a:xfrm>
            <a:off x="850900" y="6096000"/>
            <a:ext cx="1066800" cy="3429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90A4E1B-E13B-1B38-8488-EF156CF7E984}"/>
              </a:ext>
            </a:extLst>
          </p:cNvPr>
          <p:cNvSpPr txBox="1"/>
          <p:nvPr/>
        </p:nvSpPr>
        <p:spPr>
          <a:xfrm>
            <a:off x="316376" y="5798660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091F73B-14DD-83CE-DB90-88499BEDF697}"/>
              </a:ext>
            </a:extLst>
          </p:cNvPr>
          <p:cNvSpPr txBox="1"/>
          <p:nvPr/>
        </p:nvSpPr>
        <p:spPr>
          <a:xfrm>
            <a:off x="1384300" y="6159728"/>
            <a:ext cx="487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/>
              <a:t>2023</a:t>
            </a:r>
            <a:endParaRPr lang="ko-KR" altLang="en-US" sz="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66E10B9-7DC0-A078-67C4-62F8DE3B799B}"/>
              </a:ext>
            </a:extLst>
          </p:cNvPr>
          <p:cNvSpPr txBox="1"/>
          <p:nvPr/>
        </p:nvSpPr>
        <p:spPr>
          <a:xfrm>
            <a:off x="1920663" y="6192388"/>
            <a:ext cx="13740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>
                <a:solidFill>
                  <a:srgbClr val="C00000"/>
                </a:solidFill>
              </a:rPr>
              <a:t>귀속년도</a:t>
            </a:r>
            <a:r>
              <a:rPr lang="ko-KR" altLang="en-US" sz="900" b="1" dirty="0">
                <a:solidFill>
                  <a:srgbClr val="C00000"/>
                </a:solidFill>
              </a:rPr>
              <a:t> </a:t>
            </a:r>
            <a:r>
              <a:rPr lang="en-US" altLang="ko-KR" sz="900" b="1" dirty="0">
                <a:solidFill>
                  <a:srgbClr val="C00000"/>
                </a:solidFill>
              </a:rPr>
              <a:t>2023 </a:t>
            </a:r>
            <a:r>
              <a:rPr lang="ko-KR" altLang="en-US" sz="900" b="1" dirty="0">
                <a:solidFill>
                  <a:srgbClr val="C00000"/>
                </a:solidFill>
              </a:rPr>
              <a:t>선택 </a:t>
            </a:r>
            <a:r>
              <a:rPr lang="en-US" altLang="ko-KR" sz="900" b="1" dirty="0">
                <a:solidFill>
                  <a:srgbClr val="C00000"/>
                </a:solidFill>
              </a:rPr>
              <a:t>!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BAE997F9-178D-95AF-D8E6-758CEB108A59}"/>
              </a:ext>
            </a:extLst>
          </p:cNvPr>
          <p:cNvSpPr/>
          <p:nvPr/>
        </p:nvSpPr>
        <p:spPr>
          <a:xfrm>
            <a:off x="5652516" y="5103582"/>
            <a:ext cx="710184" cy="3429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9898B17-84AD-1D1A-746C-8A0821B1BA2F}"/>
              </a:ext>
            </a:extLst>
          </p:cNvPr>
          <p:cNvSpPr txBox="1"/>
          <p:nvPr/>
        </p:nvSpPr>
        <p:spPr>
          <a:xfrm>
            <a:off x="5157216" y="4954992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FEBB9A0-8BA1-2486-A1DA-5A98F5EB709C}"/>
              </a:ext>
            </a:extLst>
          </p:cNvPr>
          <p:cNvSpPr txBox="1"/>
          <p:nvPr/>
        </p:nvSpPr>
        <p:spPr>
          <a:xfrm>
            <a:off x="219456" y="7854423"/>
            <a:ext cx="530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귀속년도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2023』 - 『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미리보기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클릭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85232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AF110122-1F2D-36B5-352A-861A883E15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35" t="88713" r="16320" b="-68"/>
          <a:stretch/>
        </p:blipFill>
        <p:spPr>
          <a:xfrm>
            <a:off x="1015486" y="7752312"/>
            <a:ext cx="2057400" cy="685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C3A737E1-BFE9-967B-34EA-4AF24A80DF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854" b="63227"/>
          <a:stretch/>
        </p:blipFill>
        <p:spPr>
          <a:xfrm>
            <a:off x="239449" y="5379055"/>
            <a:ext cx="3609474" cy="222096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15350154-E4C2-52CB-308B-B2CADD211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32446"/>
            <a:ext cx="6858000" cy="3437405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9E1A8F29-B248-C617-1C11-76CA352EE2B8}"/>
              </a:ext>
            </a:extLst>
          </p:cNvPr>
          <p:cNvSpPr/>
          <p:nvPr/>
        </p:nvSpPr>
        <p:spPr>
          <a:xfrm>
            <a:off x="1708484" y="632446"/>
            <a:ext cx="895473" cy="62439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4B16ED-C46A-78E9-2D66-D85C6F570E38}"/>
              </a:ext>
            </a:extLst>
          </p:cNvPr>
          <p:cNvSpPr txBox="1"/>
          <p:nvPr/>
        </p:nvSpPr>
        <p:spPr>
          <a:xfrm>
            <a:off x="1173960" y="713811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84F6BE-47EA-4AEF-81CC-944A4B423C50}"/>
              </a:ext>
            </a:extLst>
          </p:cNvPr>
          <p:cNvSpPr txBox="1"/>
          <p:nvPr/>
        </p:nvSpPr>
        <p:spPr>
          <a:xfrm>
            <a:off x="1034308" y="5650941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⑥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4F3C18E-FBAA-8CED-1A41-B5ACDDE2061A}"/>
              </a:ext>
            </a:extLst>
          </p:cNvPr>
          <p:cNvSpPr txBox="1"/>
          <p:nvPr/>
        </p:nvSpPr>
        <p:spPr>
          <a:xfrm>
            <a:off x="678011" y="7670775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⑦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xmlns="" id="{DBE1A58B-C1D5-0EAB-6C50-D22E47BCFE44}"/>
              </a:ext>
            </a:extLst>
          </p:cNvPr>
          <p:cNvSpPr/>
          <p:nvPr/>
        </p:nvSpPr>
        <p:spPr>
          <a:xfrm>
            <a:off x="3371175" y="4749018"/>
            <a:ext cx="115647" cy="20398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79A0C04-1089-D6E8-3D0E-ADD4A5699FC1}"/>
              </a:ext>
            </a:extLst>
          </p:cNvPr>
          <p:cNvSpPr/>
          <p:nvPr/>
        </p:nvSpPr>
        <p:spPr>
          <a:xfrm>
            <a:off x="1647144" y="5874250"/>
            <a:ext cx="2201779" cy="457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F86DD040-E9F8-8F33-10B9-672010F217E2}"/>
              </a:ext>
            </a:extLst>
          </p:cNvPr>
          <p:cNvSpPr/>
          <p:nvPr/>
        </p:nvSpPr>
        <p:spPr>
          <a:xfrm>
            <a:off x="1258016" y="7864379"/>
            <a:ext cx="986590" cy="57373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5BFE865-0325-EFBD-134F-E0191847DA93}"/>
              </a:ext>
            </a:extLst>
          </p:cNvPr>
          <p:cNvSpPr txBox="1"/>
          <p:nvPr/>
        </p:nvSpPr>
        <p:spPr>
          <a:xfrm>
            <a:off x="3939935" y="5584079"/>
            <a:ext cx="2777784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“PDF</a:t>
            </a:r>
            <a:r>
              <a:rPr lang="ko-KR" altLang="en-US" sz="1600" b="1" dirty="0"/>
              <a:t>로 저장</a:t>
            </a:r>
            <a:r>
              <a:rPr lang="en-US" altLang="ko-KR" sz="1600" b="1" dirty="0"/>
              <a:t>＂</a:t>
            </a:r>
            <a:r>
              <a:rPr lang="ko-KR" altLang="en-US" sz="1600" b="1" dirty="0"/>
              <a:t>이 없는 경우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알집</a:t>
            </a:r>
            <a:r>
              <a:rPr lang="en-US" altLang="ko-KR" sz="1600" b="1" dirty="0"/>
              <a:t>PDF </a:t>
            </a:r>
            <a:r>
              <a:rPr lang="ko-KR" altLang="en-US" sz="1600" b="1" dirty="0"/>
              <a:t>등 </a:t>
            </a:r>
            <a:r>
              <a:rPr lang="en-US" altLang="ko-KR" sz="1600" b="1" dirty="0"/>
              <a:t>PDF</a:t>
            </a:r>
            <a:r>
              <a:rPr lang="ko-KR" altLang="en-US" sz="1600" b="1" dirty="0"/>
              <a:t>프로그램을 다운받으시거나</a:t>
            </a:r>
            <a:endParaRPr lang="en-US" altLang="ko-KR" sz="1600" b="1" dirty="0"/>
          </a:p>
          <a:p>
            <a:r>
              <a:rPr lang="en-US" altLang="ko-KR" sz="1600" b="1" dirty="0"/>
              <a:t>Microsoft Print to PDF</a:t>
            </a:r>
            <a:r>
              <a:rPr lang="ko-KR" altLang="en-US" sz="1600" b="1" dirty="0"/>
              <a:t>를 선택하시면 됩니다</a:t>
            </a:r>
            <a:r>
              <a:rPr lang="en-US" altLang="ko-KR" sz="1600" b="1" dirty="0"/>
              <a:t>. 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PDF</a:t>
            </a:r>
            <a:r>
              <a:rPr lang="ko-KR" altLang="en-US" sz="1600" b="1" dirty="0"/>
              <a:t>로 다운 받은 후</a:t>
            </a:r>
            <a:r>
              <a:rPr lang="en-US" altLang="ko-KR" sz="1600" b="1" dirty="0"/>
              <a:t>,</a:t>
            </a:r>
          </a:p>
          <a:p>
            <a:r>
              <a:rPr lang="en-US" altLang="ko-KR" sz="1600" b="1" dirty="0" err="1"/>
              <a:t>TaxSingo</a:t>
            </a:r>
            <a:r>
              <a:rPr lang="ko-KR" altLang="en-US" sz="1600" b="1" dirty="0"/>
              <a:t> 홈페이지의 </a:t>
            </a:r>
            <a:endParaRPr lang="en-US" altLang="ko-KR" sz="1600" b="1" dirty="0"/>
          </a:p>
          <a:p>
            <a:r>
              <a:rPr lang="en-US" altLang="ko-KR" sz="1600" b="1" dirty="0"/>
              <a:t>“</a:t>
            </a:r>
            <a:r>
              <a:rPr lang="ko-KR" altLang="en-US" sz="1600" b="1" dirty="0"/>
              <a:t>신고진행</a:t>
            </a:r>
            <a:r>
              <a:rPr lang="en-US" altLang="ko-KR" sz="1600" b="1" dirty="0"/>
              <a:t>” </a:t>
            </a:r>
            <a:r>
              <a:rPr lang="ko-KR" altLang="en-US" sz="1600" b="1" dirty="0"/>
              <a:t>화면에서 </a:t>
            </a:r>
            <a:r>
              <a:rPr lang="ko-KR" altLang="en-US" sz="1600" b="1" dirty="0" err="1"/>
              <a:t>서류등록해주세요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0481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_x298230992">
            <a:extLst>
              <a:ext uri="{FF2B5EF4-FFF2-40B4-BE49-F238E27FC236}">
                <a16:creationId xmlns:a16="http://schemas.microsoft.com/office/drawing/2014/main" xmlns="" id="{FCDA2149-4C4D-EBF7-1249-6B6ED2879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97"/>
          <a:stretch>
            <a:fillRect/>
          </a:stretch>
        </p:blipFill>
        <p:spPr bwMode="auto">
          <a:xfrm>
            <a:off x="0" y="5447433"/>
            <a:ext cx="6861175" cy="22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9492F42-9919-BA98-2511-D3F315CD7B7F}"/>
              </a:ext>
            </a:extLst>
          </p:cNvPr>
          <p:cNvSpPr txBox="1"/>
          <p:nvPr/>
        </p:nvSpPr>
        <p:spPr>
          <a:xfrm>
            <a:off x="219456" y="231648"/>
            <a:ext cx="5986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[2] </a:t>
            </a:r>
            <a:r>
              <a:rPr lang="ko-KR" altLang="en-US" sz="24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연말정산 간소화 자료 다운로드 </a:t>
            </a:r>
            <a:endParaRPr lang="en-US" altLang="ko-KR" sz="2400" dirty="0">
              <a:solidFill>
                <a:srgbClr val="0000FF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r>
              <a:rPr lang="en-US" altLang="ko-KR" sz="1400" u="sng" dirty="0">
                <a:latin typeface="휴먼둥근헤드라인" pitchFamily="18" charset="-127"/>
                <a:ea typeface="휴먼둥근헤드라인" pitchFamily="18" charset="-127"/>
              </a:rPr>
              <a:t>★ </a:t>
            </a:r>
            <a:r>
              <a:rPr lang="ko-KR" altLang="en-US" sz="1400" u="sng" dirty="0">
                <a:latin typeface="휴먼둥근헤드라인" pitchFamily="18" charset="-127"/>
                <a:ea typeface="휴먼둥근헤드라인" pitchFamily="18" charset="-127"/>
              </a:rPr>
              <a:t>은행용 공인인증서로 로그인하셔야 합니다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707E28A-E80A-A2EE-E6F3-D255FCE6F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357511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101788792">
            <a:extLst>
              <a:ext uri="{FF2B5EF4-FFF2-40B4-BE49-F238E27FC236}">
                <a16:creationId xmlns:a16="http://schemas.microsoft.com/office/drawing/2014/main" xmlns="" id="{4E012E66-5121-DE1F-78F0-F5C84A003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5808"/>
            <a:ext cx="6858000" cy="278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43C2E4B8-D7A6-AEAF-5702-B799404E2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5792" y="-404988"/>
            <a:ext cx="6733308" cy="36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8A56E7A9-1FC6-D745-7889-EE104EEC1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BDD0925-787E-3037-767E-11D903B77995}"/>
              </a:ext>
            </a:extLst>
          </p:cNvPr>
          <p:cNvSpPr txBox="1"/>
          <p:nvPr/>
        </p:nvSpPr>
        <p:spPr>
          <a:xfrm>
            <a:off x="4066674" y="1095058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E0E53B2-EDE2-B8F8-4294-181506AD311E}"/>
              </a:ext>
            </a:extLst>
          </p:cNvPr>
          <p:cNvSpPr txBox="1"/>
          <p:nvPr/>
        </p:nvSpPr>
        <p:spPr>
          <a:xfrm>
            <a:off x="2161674" y="2574531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CD87761-3BB8-584E-52A3-B560DC9E0511}"/>
              </a:ext>
            </a:extLst>
          </p:cNvPr>
          <p:cNvSpPr txBox="1"/>
          <p:nvPr/>
        </p:nvSpPr>
        <p:spPr>
          <a:xfrm>
            <a:off x="1428249" y="5317517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5EA5F73-AC5C-6FCD-734D-179655801E36}"/>
              </a:ext>
            </a:extLst>
          </p:cNvPr>
          <p:cNvSpPr txBox="1"/>
          <p:nvPr/>
        </p:nvSpPr>
        <p:spPr>
          <a:xfrm>
            <a:off x="614219" y="5818384"/>
            <a:ext cx="418803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600" b="1" dirty="0"/>
              <a:t>2023</a:t>
            </a:r>
            <a:r>
              <a:rPr lang="ko-KR" altLang="en-US" sz="600" b="1" dirty="0"/>
              <a:t>년</a:t>
            </a:r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xmlns="" id="{7CA77BC3-14F1-8041-1BD9-5C2F090071CC}"/>
              </a:ext>
            </a:extLst>
          </p:cNvPr>
          <p:cNvSpPr/>
          <p:nvPr/>
        </p:nvSpPr>
        <p:spPr>
          <a:xfrm>
            <a:off x="2889796" y="4332840"/>
            <a:ext cx="962760" cy="47676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31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4674DCE1-FDA9-0ED5-276F-2187C5D1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9725" y="-5080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FB1EB49B-3B31-9F6A-B93E-62CE9DECB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96938" y="-6096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298231136">
            <a:extLst>
              <a:ext uri="{FF2B5EF4-FFF2-40B4-BE49-F238E27FC236}">
                <a16:creationId xmlns:a16="http://schemas.microsoft.com/office/drawing/2014/main" xmlns="" id="{5A7F2139-9E30-E059-9054-32004F296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" y="501770"/>
            <a:ext cx="5280025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666E7B1-DD08-099D-FED2-D1AFE3DF890A}"/>
              </a:ext>
            </a:extLst>
          </p:cNvPr>
          <p:cNvSpPr txBox="1"/>
          <p:nvPr/>
        </p:nvSpPr>
        <p:spPr>
          <a:xfrm>
            <a:off x="2265111" y="4857750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BF36D7-5FFF-158A-FD53-F2FC19B67144}"/>
              </a:ext>
            </a:extLst>
          </p:cNvPr>
          <p:cNvSpPr txBox="1"/>
          <p:nvPr/>
        </p:nvSpPr>
        <p:spPr>
          <a:xfrm>
            <a:off x="407192" y="5591175"/>
            <a:ext cx="5586413" cy="20313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연말정산 간소화 자료 다운로드 주의사항</a:t>
            </a:r>
            <a:endParaRPr lang="en-US" altLang="ko-KR" b="1" dirty="0"/>
          </a:p>
          <a:p>
            <a:pPr marL="800100" lvl="1" indent="-342900">
              <a:buAutoNum type="arabicParenR"/>
            </a:pPr>
            <a:r>
              <a:rPr lang="en-US" altLang="ko-KR" b="1" dirty="0"/>
              <a:t>2023</a:t>
            </a:r>
            <a:r>
              <a:rPr lang="ko-KR" altLang="en-US" b="1" dirty="0"/>
              <a:t>년 중 근로소득이 있는 월만 체크</a:t>
            </a:r>
            <a:r>
              <a:rPr lang="en-US" altLang="ko-KR" b="1" dirty="0"/>
              <a:t>!</a:t>
            </a:r>
          </a:p>
          <a:p>
            <a:pPr marL="800100" lvl="1" indent="-342900">
              <a:buAutoNum type="arabicParenR"/>
            </a:pPr>
            <a:r>
              <a:rPr lang="ko-KR" altLang="en-US" b="1" dirty="0"/>
              <a:t>각 항목 조회 </a:t>
            </a:r>
            <a:r>
              <a:rPr lang="en-US" altLang="ko-KR" b="1" dirty="0"/>
              <a:t>(</a:t>
            </a:r>
            <a:r>
              <a:rPr lang="ko-KR" altLang="en-US" b="1" dirty="0"/>
              <a:t>돋보기 클릭</a:t>
            </a:r>
            <a:r>
              <a:rPr lang="en-US" altLang="ko-KR" b="1" dirty="0"/>
              <a:t>!)</a:t>
            </a:r>
          </a:p>
          <a:p>
            <a:pPr marL="800100" lvl="1" indent="-342900">
              <a:buAutoNum type="arabicParenR"/>
            </a:pPr>
            <a:r>
              <a:rPr lang="ko-KR" altLang="en-US" b="1" dirty="0"/>
              <a:t>한번에 </a:t>
            </a:r>
            <a:r>
              <a:rPr lang="ko-KR" altLang="en-US" b="1" dirty="0" err="1"/>
              <a:t>내려받기</a:t>
            </a:r>
            <a:endParaRPr lang="en-US" altLang="ko-KR" b="1" dirty="0"/>
          </a:p>
          <a:p>
            <a:pPr marL="800100" lvl="1" indent="-342900">
              <a:buAutoNum type="arabicParenR"/>
            </a:pP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!) </a:t>
            </a:r>
            <a:r>
              <a:rPr lang="ko-KR" altLang="en-US" b="1" dirty="0">
                <a:solidFill>
                  <a:srgbClr val="FF0000"/>
                </a:solidFill>
              </a:rPr>
              <a:t>암호설정 </a:t>
            </a:r>
            <a:r>
              <a:rPr lang="ko-KR" altLang="en-US" b="1" dirty="0" smtClean="0">
                <a:solidFill>
                  <a:srgbClr val="0000FF"/>
                </a:solidFill>
              </a:rPr>
              <a:t>체크해제</a:t>
            </a:r>
            <a:r>
              <a:rPr lang="ko-KR" altLang="en-US" b="1" dirty="0" smtClean="0">
                <a:solidFill>
                  <a:srgbClr val="FF0000"/>
                </a:solidFill>
              </a:rPr>
              <a:t> 하기</a:t>
            </a:r>
            <a:endParaRPr lang="en-US" altLang="ko-KR" b="1" dirty="0">
              <a:solidFill>
                <a:srgbClr val="FF0000"/>
              </a:solidFill>
            </a:endParaRPr>
          </a:p>
          <a:p>
            <a:pPr marL="800100" lvl="1" indent="-342900">
              <a:buAutoNum type="arabicParenR"/>
            </a:pP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중요</a:t>
            </a:r>
            <a:r>
              <a:rPr lang="en-US" altLang="ko-KR" b="1" dirty="0">
                <a:solidFill>
                  <a:srgbClr val="FF0000"/>
                </a:solidFill>
              </a:rPr>
              <a:t>!) </a:t>
            </a:r>
            <a:r>
              <a:rPr lang="ko-KR" altLang="en-US" b="1" dirty="0">
                <a:solidFill>
                  <a:srgbClr val="FF0000"/>
                </a:solidFill>
              </a:rPr>
              <a:t>개인정보 </a:t>
            </a:r>
            <a:r>
              <a:rPr lang="ko-KR" altLang="en-US" b="1" dirty="0">
                <a:solidFill>
                  <a:srgbClr val="0000FF"/>
                </a:solidFill>
              </a:rPr>
              <a:t>공개</a:t>
            </a:r>
            <a:r>
              <a:rPr lang="ko-KR" altLang="en-US" b="1" dirty="0">
                <a:solidFill>
                  <a:srgbClr val="FF0000"/>
                </a:solidFill>
              </a:rPr>
              <a:t>로 설정하기</a:t>
            </a:r>
            <a:endParaRPr lang="en-US" altLang="ko-KR" b="1" dirty="0">
              <a:solidFill>
                <a:srgbClr val="FF0000"/>
              </a:solidFill>
            </a:endParaRPr>
          </a:p>
          <a:p>
            <a:pPr marL="800100" lvl="1" indent="-342900">
              <a:buAutoNum type="arabicParenR"/>
            </a:pPr>
            <a:r>
              <a:rPr lang="en-US" altLang="ko-KR" b="1" dirty="0"/>
              <a:t>PDF </a:t>
            </a:r>
            <a:r>
              <a:rPr lang="ko-KR" altLang="en-US" b="1" dirty="0"/>
              <a:t>저장 후 파일명 변경하지 않고</a:t>
            </a:r>
            <a:r>
              <a:rPr lang="en-US" altLang="ko-KR" b="1" dirty="0"/>
              <a:t> </a:t>
            </a:r>
            <a:r>
              <a:rPr lang="ko-KR" altLang="en-US" b="1" dirty="0"/>
              <a:t>저장하기</a:t>
            </a:r>
            <a:endParaRPr lang="en-US" altLang="ko-KR" b="1" dirty="0"/>
          </a:p>
        </p:txBody>
      </p:sp>
      <p:sp>
        <p:nvSpPr>
          <p:cNvPr id="15" name="오른쪽으로 구부러진 화살표 14"/>
          <p:cNvSpPr/>
          <p:nvPr/>
        </p:nvSpPr>
        <p:spPr>
          <a:xfrm rot="21449435" flipV="1">
            <a:off x="76199" y="3886198"/>
            <a:ext cx="806451" cy="3086099"/>
          </a:xfrm>
          <a:prstGeom prst="curvedRightArrow">
            <a:avLst>
              <a:gd name="adj1" fmla="val 16460"/>
              <a:gd name="adj2" fmla="val 37830"/>
              <a:gd name="adj3" fmla="val 32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오른쪽으로 구부러진 화살표 15"/>
          <p:cNvSpPr/>
          <p:nvPr/>
        </p:nvSpPr>
        <p:spPr>
          <a:xfrm flipV="1">
            <a:off x="234950" y="4483100"/>
            <a:ext cx="666750" cy="2730500"/>
          </a:xfrm>
          <a:prstGeom prst="curv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57250" y="3733800"/>
            <a:ext cx="431800" cy="4000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1612900" y="4397375"/>
            <a:ext cx="965200" cy="4000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7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>
            <a:extLst>
              <a:ext uri="{FF2B5EF4-FFF2-40B4-BE49-F238E27FC236}">
                <a16:creationId xmlns:a16="http://schemas.microsoft.com/office/drawing/2014/main" xmlns="" id="{CBC5CE77-E861-3B68-2C31-C286C242FA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" b="-2906"/>
          <a:stretch/>
        </p:blipFill>
        <p:spPr>
          <a:xfrm>
            <a:off x="1" y="767463"/>
            <a:ext cx="6858000" cy="46252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B77EE0E-16F9-7641-AA21-A4A276F63DB5}"/>
              </a:ext>
            </a:extLst>
          </p:cNvPr>
          <p:cNvSpPr txBox="1"/>
          <p:nvPr/>
        </p:nvSpPr>
        <p:spPr>
          <a:xfrm>
            <a:off x="1" y="231648"/>
            <a:ext cx="6857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[3]</a:t>
            </a:r>
            <a:r>
              <a:rPr lang="ko-KR" altLang="en-US" sz="2200" dirty="0" smtClean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근로소득</a:t>
            </a:r>
            <a:r>
              <a:rPr lang="en-US" altLang="ko-KR" sz="2200" dirty="0" smtClean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/</a:t>
            </a:r>
            <a:r>
              <a:rPr lang="ko-KR" altLang="en-US" sz="2200" dirty="0" smtClean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rPr>
              <a:t>사업소득 원천징수영수증 다운받기</a:t>
            </a:r>
            <a:endParaRPr lang="en-US" altLang="ko-KR" sz="2200" dirty="0">
              <a:solidFill>
                <a:srgbClr val="0000FF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endParaRPr lang="ko-KR" altLang="en-US" sz="2000" dirty="0">
              <a:solidFill>
                <a:srgbClr val="0000FF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CB11F120-C128-390A-ED20-94145E22BD37}"/>
              </a:ext>
            </a:extLst>
          </p:cNvPr>
          <p:cNvSpPr/>
          <p:nvPr/>
        </p:nvSpPr>
        <p:spPr>
          <a:xfrm>
            <a:off x="5302340" y="981388"/>
            <a:ext cx="692523" cy="3630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ADA711D-C50D-F92D-2CAB-E7B8798C2E5B}"/>
              </a:ext>
            </a:extLst>
          </p:cNvPr>
          <p:cNvSpPr txBox="1"/>
          <p:nvPr/>
        </p:nvSpPr>
        <p:spPr>
          <a:xfrm>
            <a:off x="4860104" y="1109314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1CA6F71E-AC66-EEC5-B03C-0050B956A2B5}"/>
              </a:ext>
            </a:extLst>
          </p:cNvPr>
          <p:cNvSpPr/>
          <p:nvPr/>
        </p:nvSpPr>
        <p:spPr>
          <a:xfrm>
            <a:off x="168653" y="4947228"/>
            <a:ext cx="1034300" cy="409374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A1B9CAC-154D-898F-5E1D-0FA5A64BD9E3}"/>
              </a:ext>
            </a:extLst>
          </p:cNvPr>
          <p:cNvSpPr txBox="1"/>
          <p:nvPr/>
        </p:nvSpPr>
        <p:spPr>
          <a:xfrm>
            <a:off x="5141824" y="4182070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DBFE8BA7-27E2-EDFE-1F2F-90C4B61DBDD7}"/>
              </a:ext>
            </a:extLst>
          </p:cNvPr>
          <p:cNvSpPr/>
          <p:nvPr/>
        </p:nvSpPr>
        <p:spPr>
          <a:xfrm>
            <a:off x="3426313" y="4335581"/>
            <a:ext cx="1701053" cy="518816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1A64D4C-0CED-A0D5-88DD-7580FE574997}"/>
              </a:ext>
            </a:extLst>
          </p:cNvPr>
          <p:cNvSpPr txBox="1"/>
          <p:nvPr/>
        </p:nvSpPr>
        <p:spPr>
          <a:xfrm>
            <a:off x="1202953" y="4643735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4" name="화살표: 아래쪽 23">
            <a:extLst>
              <a:ext uri="{FF2B5EF4-FFF2-40B4-BE49-F238E27FC236}">
                <a16:creationId xmlns:a16="http://schemas.microsoft.com/office/drawing/2014/main" xmlns="" id="{AC9B8CFC-B5AB-2512-99C1-E7906F11D42D}"/>
              </a:ext>
            </a:extLst>
          </p:cNvPr>
          <p:cNvSpPr/>
          <p:nvPr/>
        </p:nvSpPr>
        <p:spPr>
          <a:xfrm>
            <a:off x="3368489" y="5589929"/>
            <a:ext cx="115647" cy="20398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F0210E14-3343-9698-7A58-4F9413D00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84478"/>
            <a:ext cx="6858000" cy="18224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0BD3530-8252-C21D-AB43-CE4E9A82D3E9}"/>
              </a:ext>
            </a:extLst>
          </p:cNvPr>
          <p:cNvSpPr txBox="1"/>
          <p:nvPr/>
        </p:nvSpPr>
        <p:spPr>
          <a:xfrm>
            <a:off x="4406718" y="6353682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19EE954C-0454-36FD-B2F2-664526A83D23}"/>
              </a:ext>
            </a:extLst>
          </p:cNvPr>
          <p:cNvSpPr/>
          <p:nvPr/>
        </p:nvSpPr>
        <p:spPr>
          <a:xfrm>
            <a:off x="4860104" y="6683130"/>
            <a:ext cx="815243" cy="1280884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F9628C1-76CA-6B47-4B9D-E67CF686473A}"/>
              </a:ext>
            </a:extLst>
          </p:cNvPr>
          <p:cNvSpPr txBox="1"/>
          <p:nvPr/>
        </p:nvSpPr>
        <p:spPr>
          <a:xfrm>
            <a:off x="168653" y="8104189"/>
            <a:ext cx="550669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r>
              <a:rPr lang="ko-KR" altLang="en-US" sz="1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귀속년도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자료만 </a:t>
            </a:r>
            <a:r>
              <a:rPr lang="ko-KR" altLang="en-US" sz="14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모두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다운받아 주세요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오른쪽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보기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버튼을 각각 하나씩 클릭해주시면 됩니다  </a:t>
            </a:r>
            <a:endParaRPr lang="ko-KR" altLang="en-US" sz="1400" b="1" dirty="0"/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xmlns="" id="{5CFAE67F-FB61-AF6E-BAF6-331C57F4BD38}"/>
              </a:ext>
            </a:extLst>
          </p:cNvPr>
          <p:cNvCxnSpPr>
            <a:cxnSpLocks/>
          </p:cNvCxnSpPr>
          <p:nvPr/>
        </p:nvCxnSpPr>
        <p:spPr>
          <a:xfrm>
            <a:off x="423582" y="6477481"/>
            <a:ext cx="0" cy="1368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85EA2A4A-E906-4260-40AE-5891B4137545}"/>
              </a:ext>
            </a:extLst>
          </p:cNvPr>
          <p:cNvSpPr txBox="1"/>
          <p:nvPr/>
        </p:nvSpPr>
        <p:spPr>
          <a:xfrm>
            <a:off x="5267725" y="8048953"/>
            <a:ext cx="815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C00000"/>
                </a:solidFill>
              </a:rPr>
              <a:t>클릭</a:t>
            </a:r>
            <a:r>
              <a:rPr lang="en-US" altLang="ko-KR" b="1" dirty="0">
                <a:solidFill>
                  <a:srgbClr val="C00000"/>
                </a:solidFill>
              </a:rPr>
              <a:t>!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0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1DE17384-17EE-0C03-F8B5-85BBE0AB4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829725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9E1A8F29-B248-C617-1C11-76CA352EE2B8}"/>
              </a:ext>
            </a:extLst>
          </p:cNvPr>
          <p:cNvSpPr/>
          <p:nvPr/>
        </p:nvSpPr>
        <p:spPr>
          <a:xfrm>
            <a:off x="0" y="1828800"/>
            <a:ext cx="3609474" cy="31282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4B16ED-C46A-78E9-2D66-D85C6F570E38}"/>
              </a:ext>
            </a:extLst>
          </p:cNvPr>
          <p:cNvSpPr txBox="1"/>
          <p:nvPr/>
        </p:nvSpPr>
        <p:spPr>
          <a:xfrm>
            <a:off x="3609474" y="1551801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12919CC-9DB1-66B5-F0BF-9886B94E9E52}"/>
              </a:ext>
            </a:extLst>
          </p:cNvPr>
          <p:cNvSpPr/>
          <p:nvPr/>
        </p:nvSpPr>
        <p:spPr>
          <a:xfrm>
            <a:off x="4872789" y="2574758"/>
            <a:ext cx="529390" cy="51735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84F6BE-47EA-4AEF-81CC-944A4B423C50}"/>
              </a:ext>
            </a:extLst>
          </p:cNvPr>
          <p:cNvSpPr txBox="1"/>
          <p:nvPr/>
        </p:nvSpPr>
        <p:spPr>
          <a:xfrm>
            <a:off x="4386392" y="2453197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⑥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C3A737E1-BFE9-967B-34EA-4AF24A80DF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854" b="63227"/>
          <a:stretch/>
        </p:blipFill>
        <p:spPr>
          <a:xfrm>
            <a:off x="239449" y="6866101"/>
            <a:ext cx="3609474" cy="22209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D80C0211-689C-4065-DC31-5FEEF825C8C6}"/>
              </a:ext>
            </a:extLst>
          </p:cNvPr>
          <p:cNvSpPr/>
          <p:nvPr/>
        </p:nvSpPr>
        <p:spPr>
          <a:xfrm>
            <a:off x="4523874" y="5402179"/>
            <a:ext cx="878305" cy="4616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4F3C18E-FBAA-8CED-1A41-B5ACDDE2061A}"/>
              </a:ext>
            </a:extLst>
          </p:cNvPr>
          <p:cNvSpPr txBox="1"/>
          <p:nvPr/>
        </p:nvSpPr>
        <p:spPr>
          <a:xfrm>
            <a:off x="3989350" y="5313510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⑦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xmlns="" id="{DBE1A58B-C1D5-0EAB-6C50-D22E47BCFE44}"/>
              </a:ext>
            </a:extLst>
          </p:cNvPr>
          <p:cNvSpPr/>
          <p:nvPr/>
        </p:nvSpPr>
        <p:spPr>
          <a:xfrm>
            <a:off x="3371176" y="6371982"/>
            <a:ext cx="115647" cy="20398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AF110122-1F2D-36B5-352A-861A883E15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235" t="88713" r="16320" b="-68"/>
          <a:stretch/>
        </p:blipFill>
        <p:spPr>
          <a:xfrm>
            <a:off x="1015486" y="9087063"/>
            <a:ext cx="2057400" cy="68580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79A0C04-1089-D6E8-3D0E-ADD4A5699FC1}"/>
              </a:ext>
            </a:extLst>
          </p:cNvPr>
          <p:cNvSpPr/>
          <p:nvPr/>
        </p:nvSpPr>
        <p:spPr>
          <a:xfrm>
            <a:off x="1612232" y="7363326"/>
            <a:ext cx="2201779" cy="457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24029D-20F7-0AFE-51BF-9FD604086478}"/>
              </a:ext>
            </a:extLst>
          </p:cNvPr>
          <p:cNvSpPr txBox="1"/>
          <p:nvPr/>
        </p:nvSpPr>
        <p:spPr>
          <a:xfrm>
            <a:off x="1030765" y="7132493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⑧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F86DD040-E9F8-8F33-10B9-672010F217E2}"/>
              </a:ext>
            </a:extLst>
          </p:cNvPr>
          <p:cNvSpPr/>
          <p:nvPr/>
        </p:nvSpPr>
        <p:spPr>
          <a:xfrm>
            <a:off x="1215189" y="9199130"/>
            <a:ext cx="986590" cy="57373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A9A0A33-31A2-83A6-36FD-6B426C255064}"/>
              </a:ext>
            </a:extLst>
          </p:cNvPr>
          <p:cNvSpPr txBox="1"/>
          <p:nvPr/>
        </p:nvSpPr>
        <p:spPr>
          <a:xfrm>
            <a:off x="680665" y="9087063"/>
            <a:ext cx="53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⑨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5BFE865-0325-EFBD-134F-E0191847DA93}"/>
              </a:ext>
            </a:extLst>
          </p:cNvPr>
          <p:cNvSpPr txBox="1"/>
          <p:nvPr/>
        </p:nvSpPr>
        <p:spPr>
          <a:xfrm>
            <a:off x="3989350" y="6799927"/>
            <a:ext cx="2777784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“PDF</a:t>
            </a:r>
            <a:r>
              <a:rPr lang="ko-KR" altLang="en-US" sz="1600" b="1" dirty="0"/>
              <a:t>로 저장</a:t>
            </a:r>
            <a:r>
              <a:rPr lang="en-US" altLang="ko-KR" sz="1600" b="1" dirty="0"/>
              <a:t>＂</a:t>
            </a:r>
            <a:r>
              <a:rPr lang="ko-KR" altLang="en-US" sz="1600" b="1" dirty="0"/>
              <a:t>이 없는 경우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알집</a:t>
            </a:r>
            <a:r>
              <a:rPr lang="en-US" altLang="ko-KR" sz="1600" b="1" dirty="0"/>
              <a:t>PDF </a:t>
            </a:r>
            <a:r>
              <a:rPr lang="ko-KR" altLang="en-US" sz="1600" b="1" dirty="0"/>
              <a:t>등 </a:t>
            </a:r>
            <a:r>
              <a:rPr lang="en-US" altLang="ko-KR" sz="1600" b="1" dirty="0"/>
              <a:t>PDF</a:t>
            </a:r>
            <a:r>
              <a:rPr lang="ko-KR" altLang="en-US" sz="1600" b="1" dirty="0"/>
              <a:t>프로그램을 다운받으시거나</a:t>
            </a:r>
            <a:endParaRPr lang="en-US" altLang="ko-KR" sz="1600" b="1" dirty="0"/>
          </a:p>
          <a:p>
            <a:r>
              <a:rPr lang="en-US" altLang="ko-KR" sz="1600" b="1" dirty="0"/>
              <a:t>Microsoft Print to PDF</a:t>
            </a:r>
            <a:r>
              <a:rPr lang="ko-KR" altLang="en-US" sz="1600" b="1" dirty="0"/>
              <a:t>를 선택하시면 됩니다</a:t>
            </a:r>
            <a:r>
              <a:rPr lang="en-US" altLang="ko-KR" sz="1600" b="1" dirty="0"/>
              <a:t>. 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PDF</a:t>
            </a:r>
            <a:r>
              <a:rPr lang="ko-KR" altLang="en-US" sz="1600" b="1" dirty="0"/>
              <a:t>로 다운 받은 후</a:t>
            </a:r>
            <a:r>
              <a:rPr lang="en-US" altLang="ko-KR" sz="1600" b="1" dirty="0"/>
              <a:t>,</a:t>
            </a:r>
          </a:p>
          <a:p>
            <a:r>
              <a:rPr lang="en-US" altLang="ko-KR" sz="1600" b="1" dirty="0" err="1"/>
              <a:t>TaxSingo</a:t>
            </a:r>
            <a:r>
              <a:rPr lang="ko-KR" altLang="en-US" sz="1600" b="1" dirty="0"/>
              <a:t> 홈페이지의 </a:t>
            </a:r>
            <a:endParaRPr lang="en-US" altLang="ko-KR" sz="1600" b="1" dirty="0"/>
          </a:p>
          <a:p>
            <a:r>
              <a:rPr lang="en-US" altLang="ko-KR" sz="1600" b="1" dirty="0"/>
              <a:t>“</a:t>
            </a:r>
            <a:r>
              <a:rPr lang="ko-KR" altLang="en-US" sz="1600" b="1" dirty="0"/>
              <a:t>신고진행</a:t>
            </a:r>
            <a:r>
              <a:rPr lang="en-US" altLang="ko-KR" sz="1600" b="1" dirty="0"/>
              <a:t>” </a:t>
            </a:r>
            <a:r>
              <a:rPr lang="ko-KR" altLang="en-US" sz="1600" b="1" dirty="0"/>
              <a:t>화면에서 </a:t>
            </a:r>
            <a:r>
              <a:rPr lang="ko-KR" altLang="en-US" sz="1600" b="1" dirty="0" err="1"/>
              <a:t>서류등록해주세요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3170" y="3910310"/>
            <a:ext cx="2321469" cy="1015663"/>
          </a:xfrm>
          <a:prstGeom prst="rect">
            <a:avLst/>
          </a:prstGeom>
          <a:noFill/>
          <a:ln w="4445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[ </a:t>
            </a:r>
            <a:r>
              <a:rPr lang="ko-KR" altLang="en-US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중요</a:t>
            </a:r>
            <a:r>
              <a:rPr lang="en-US" altLang="ko-KR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!!</a:t>
            </a:r>
            <a:r>
              <a:rPr lang="ko-KR" altLang="en-US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]</a:t>
            </a:r>
          </a:p>
          <a:p>
            <a:r>
              <a:rPr lang="ko-KR" altLang="en-US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반드시</a:t>
            </a:r>
            <a:r>
              <a:rPr lang="en-US" altLang="ko-KR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“</a:t>
            </a:r>
            <a:r>
              <a:rPr lang="ko-KR" altLang="en-US" sz="2000" b="1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공개</a:t>
            </a:r>
            <a:r>
              <a:rPr lang="en-US" altLang="ko-KR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”</a:t>
            </a:r>
            <a:r>
              <a:rPr lang="ko-KR" altLang="en-US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를 </a:t>
            </a:r>
            <a:endParaRPr lang="en-US" altLang="ko-KR" sz="20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  <a:p>
            <a:r>
              <a:rPr lang="ko-KR" altLang="en-US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선택 </a:t>
            </a:r>
            <a:r>
              <a:rPr lang="ko-KR" altLang="en-US" sz="2000" dirty="0" err="1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해야함</a:t>
            </a:r>
            <a:r>
              <a:rPr lang="en-US" altLang="ko-KR" sz="20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dirty="0"/>
          </a:p>
        </p:txBody>
      </p:sp>
      <p:sp>
        <p:nvSpPr>
          <p:cNvPr id="21" name="타원 20"/>
          <p:cNvSpPr/>
          <p:nvPr/>
        </p:nvSpPr>
        <p:spPr>
          <a:xfrm>
            <a:off x="2704639" y="1657350"/>
            <a:ext cx="666538" cy="68580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위쪽 화살표 21"/>
          <p:cNvSpPr/>
          <p:nvPr/>
        </p:nvSpPr>
        <p:spPr>
          <a:xfrm rot="1415320">
            <a:off x="2189832" y="2292559"/>
            <a:ext cx="751908" cy="1501890"/>
          </a:xfrm>
          <a:prstGeom prst="upArrow">
            <a:avLst/>
          </a:prstGeom>
          <a:ln w="412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333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222</Words>
  <Application>Microsoft Office PowerPoint</Application>
  <PresentationFormat>A4 용지(210x297mm)</PresentationFormat>
  <Paragraphs>54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박지현</dc:creator>
  <cp:lastModifiedBy>chj</cp:lastModifiedBy>
  <cp:revision>13</cp:revision>
  <dcterms:created xsi:type="dcterms:W3CDTF">2024-03-09T08:15:33Z</dcterms:created>
  <dcterms:modified xsi:type="dcterms:W3CDTF">2024-05-06T18:21:51Z</dcterms:modified>
  <cp:version/>
</cp:coreProperties>
</file>